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81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70" autoAdjust="0"/>
  </p:normalViewPr>
  <p:slideViewPr>
    <p:cSldViewPr>
      <p:cViewPr varScale="1">
        <p:scale>
          <a:sx n="92" d="100"/>
          <a:sy n="92" d="100"/>
        </p:scale>
        <p:origin x="137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86B488C-1273-4F46-A528-C4B9A09DBE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18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C76FE6-18FF-4904-A79F-D11B604C1B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360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US" sz="2000">
                <a:latin typeface="Arial"/>
              </a:rPr>
              <a:t>Note: If multi-frequency jammers transmitted signals characterized by the same sweep period in each frequency band.  This considers to be that a single local oscillator is used for the generation of all the signals.</a:t>
            </a:r>
            <a:endParaRPr/>
          </a:p>
          <a:p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F6F416BC-FB2C-428F-AF28-E0C1B4C26330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380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FFT Implemented in hardware but</a:t>
            </a:r>
            <a:r>
              <a:rPr lang="en-US" baseline="0" dirty="0" smtClean="0"/>
              <a:t> not in software</a:t>
            </a:r>
          </a:p>
          <a:p>
            <a:r>
              <a:rPr lang="en-US" baseline="0" dirty="0" smtClean="0"/>
              <a:t>Single ARM core</a:t>
            </a:r>
          </a:p>
          <a:p>
            <a:r>
              <a:rPr lang="en-US" baseline="0" dirty="0" smtClean="0"/>
              <a:t>GPIO support for switches and LEDs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76FE6-18FF-4904-A79F-D11B604C1BF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1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Rectangle 32"/>
          <p:cNvSpPr>
            <a:spLocks noGrp="1" noChangeArrowheads="1"/>
          </p:cNvSpPr>
          <p:nvPr>
            <p:ph type="ctrTitle" sz="quarter"/>
          </p:nvPr>
        </p:nvSpPr>
        <p:spPr>
          <a:xfrm>
            <a:off x="2362200" y="1143000"/>
            <a:ext cx="5638800" cy="24384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3105" name="Rectangle 3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667000" y="3886200"/>
            <a:ext cx="5334000" cy="1285875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  <p:sp>
        <p:nvSpPr>
          <p:cNvPr id="3166" name="Rectangle 94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167" name="Rectangle 9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68" name="Rectangle 9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C7BE582-C6D6-42C1-9349-E2A84CC8A2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0FB647-AD83-4603-B7BF-FFAD3CBD6D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7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228600"/>
            <a:ext cx="16383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200" y="228600"/>
            <a:ext cx="47625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1A3655-1E44-4424-9E39-7DA470DC4A6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4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06361-70C8-432A-93F0-141DC7F2B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8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99" y="4406900"/>
            <a:ext cx="70469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799" y="2906713"/>
            <a:ext cx="70469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DD7405-60FD-4A25-B3DD-05BF605EA6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3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0" y="1371600"/>
            <a:ext cx="3048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371600"/>
            <a:ext cx="3048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0DF076-3FBF-4A8F-80EC-28CA0F9DD5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4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35113"/>
            <a:ext cx="3429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800" y="2174875"/>
            <a:ext cx="3429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1535113"/>
            <a:ext cx="3581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0" y="2174875"/>
            <a:ext cx="35814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291BC-C0BE-4454-B6FD-E10313E72F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2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34675C-63F2-4474-8BB9-0E7CEB072A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733C3B-11B0-46D4-8DAE-F9DF6935FA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5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287" y="273050"/>
            <a:ext cx="27797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273050"/>
            <a:ext cx="4419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1287" y="1435100"/>
            <a:ext cx="27797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713750-4AB4-48A8-B763-37883CEE0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1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7C3572-32B7-45E0-9C7C-9AB15D44FC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3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28600"/>
            <a:ext cx="6553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57" name="Rectangle 3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0" y="1371600"/>
            <a:ext cx="6248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68" name="Rectangle 4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1524000" y="6324600"/>
            <a:ext cx="1371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69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324600"/>
            <a:ext cx="426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70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67600" y="6324600"/>
            <a:ext cx="106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fld id="{95C5CA75-96F3-42DA-8C73-E2B32B310B9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10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Verdana" pitchFamily="34" charset="0"/>
        <a:buChar char="−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Verdana" pitchFamily="34" charset="0"/>
        <a:buChar char="−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362200" y="381000"/>
            <a:ext cx="5638800" cy="1371600"/>
          </a:xfrm>
        </p:spPr>
        <p:txBody>
          <a:bodyPr/>
          <a:lstStyle/>
          <a:p>
            <a:r>
              <a:rPr lang="en-US" dirty="0" smtClean="0"/>
              <a:t>GPS Jamming Detection </a:t>
            </a:r>
            <a:endParaRPr lang="en-US" dirty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2819400"/>
            <a:ext cx="2362200" cy="3352800"/>
          </a:xfrm>
        </p:spPr>
        <p:txBody>
          <a:bodyPr/>
          <a:lstStyle/>
          <a:p>
            <a:r>
              <a:rPr lang="en-US" dirty="0" smtClean="0"/>
              <a:t>Team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Ben Wilson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Chi </a:t>
            </a:r>
            <a:r>
              <a:rPr lang="en-US" dirty="0"/>
              <a:t>W</a:t>
            </a:r>
            <a:r>
              <a:rPr lang="en-US" dirty="0" smtClean="0"/>
              <a:t>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Devin Lorenzen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Edward Sayers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Hanjae Noh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5334000" y="2819400"/>
            <a:ext cx="23622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itchFamily="34" charset="0"/>
              <a:buChar char="−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Verdana" pitchFamily="34" charset="0"/>
              <a:buChar char="−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Sponsors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smtClean="0"/>
              <a:t>Vernon Jones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smtClean="0"/>
              <a:t>Rocky Chase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smtClean="0"/>
              <a:t>Eric Krause</a:t>
            </a:r>
          </a:p>
          <a:p>
            <a:r>
              <a:rPr lang="en-US" kern="0" dirty="0" smtClean="0"/>
              <a:t>Faculty Advisor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smtClean="0"/>
              <a:t>Dr. Fu Li</a:t>
            </a:r>
            <a:endParaRPr 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Jammer 4 Detection Demo 1/2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35" y="2052509"/>
            <a:ext cx="7070265" cy="3891091"/>
          </a:xfrm>
        </p:spPr>
      </p:pic>
    </p:spTree>
    <p:extLst>
      <p:ext uri="{BB962C8B-B14F-4D97-AF65-F5344CB8AC3E}">
        <p14:creationId xmlns:p14="http://schemas.microsoft.com/office/powerpoint/2010/main" val="11376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Jammer 4 Detection Demo 2/2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35" y="2052509"/>
            <a:ext cx="7070265" cy="3891091"/>
          </a:xfrm>
        </p:spPr>
      </p:pic>
    </p:spTree>
    <p:extLst>
      <p:ext uri="{BB962C8B-B14F-4D97-AF65-F5344CB8AC3E}">
        <p14:creationId xmlns:p14="http://schemas.microsoft.com/office/powerpoint/2010/main" val="29672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Hardware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Vivado</a:t>
            </a:r>
            <a:r>
              <a:rPr lang="en-US" dirty="0" smtClean="0"/>
              <a:t> 2014.4 with SDK</a:t>
            </a:r>
          </a:p>
          <a:p>
            <a:r>
              <a:rPr lang="en-US" dirty="0" smtClean="0"/>
              <a:t>Single ARM core processing system</a:t>
            </a:r>
          </a:p>
          <a:p>
            <a:r>
              <a:rPr lang="en-US" dirty="0" smtClean="0"/>
              <a:t>GPIO in PL for LEDs and switches</a:t>
            </a:r>
          </a:p>
          <a:p>
            <a:r>
              <a:rPr lang="en-US" dirty="0" smtClean="0"/>
              <a:t>DMA controller to feed data to FFT</a:t>
            </a:r>
          </a:p>
          <a:p>
            <a:r>
              <a:rPr lang="en-US" dirty="0" smtClean="0"/>
              <a:t>FFT implemented in 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2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Hardware Design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Content Placeholder 7" descr="Hardware tran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84" b="-15284"/>
          <a:stretch>
            <a:fillRect/>
          </a:stretch>
        </p:blipFill>
        <p:spPr>
          <a:xfrm>
            <a:off x="2057400" y="1295400"/>
            <a:ext cx="6248400" cy="4800600"/>
          </a:xfrm>
        </p:spPr>
      </p:pic>
    </p:spTree>
    <p:extLst>
      <p:ext uri="{BB962C8B-B14F-4D97-AF65-F5344CB8AC3E}">
        <p14:creationId xmlns:p14="http://schemas.microsoft.com/office/powerpoint/2010/main" val="78475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Client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Python</a:t>
            </a:r>
          </a:p>
          <a:p>
            <a:r>
              <a:rPr lang="en-US" dirty="0" smtClean="0"/>
              <a:t>Retrieves metadata from XML</a:t>
            </a:r>
          </a:p>
          <a:p>
            <a:r>
              <a:rPr lang="en-US" dirty="0" smtClean="0"/>
              <a:t>Send metadata and 64 IQ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FPGA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FreeRTOS</a:t>
            </a:r>
            <a:r>
              <a:rPr lang="en-US" dirty="0" smtClean="0"/>
              <a:t> v7.0.2</a:t>
            </a:r>
          </a:p>
          <a:p>
            <a:r>
              <a:rPr lang="en-US" dirty="0" err="1" smtClean="0"/>
              <a:t>lwip</a:t>
            </a:r>
            <a:r>
              <a:rPr lang="en-US" dirty="0" smtClean="0"/>
              <a:t> v1.4.0</a:t>
            </a:r>
          </a:p>
          <a:p>
            <a:r>
              <a:rPr lang="en-US" dirty="0" smtClean="0"/>
              <a:t>Based </a:t>
            </a:r>
            <a:r>
              <a:rPr lang="en-US" dirty="0" smtClean="0"/>
              <a:t>on </a:t>
            </a:r>
            <a:r>
              <a:rPr lang="en-US" dirty="0" err="1" smtClean="0"/>
              <a:t>lwip</a:t>
            </a:r>
            <a:r>
              <a:rPr lang="en-US" dirty="0" smtClean="0"/>
              <a:t> </a:t>
            </a:r>
            <a:r>
              <a:rPr lang="en-US" dirty="0" smtClean="0"/>
              <a:t>demo (XAPP1026)</a:t>
            </a:r>
          </a:p>
          <a:p>
            <a:r>
              <a:rPr lang="en-US" dirty="0" smtClean="0"/>
              <a:t>Allows TCP connections from client program</a:t>
            </a:r>
          </a:p>
        </p:txBody>
      </p:sp>
    </p:spTree>
    <p:extLst>
      <p:ext uri="{BB962C8B-B14F-4D97-AF65-F5344CB8AC3E}">
        <p14:creationId xmlns:p14="http://schemas.microsoft.com/office/powerpoint/2010/main" val="39719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Program Loop</a:t>
            </a:r>
            <a:endParaRPr lang="en-US" dirty="0"/>
          </a:p>
        </p:txBody>
      </p:sp>
      <p:pic>
        <p:nvPicPr>
          <p:cNvPr id="4" name="Content Placeholder 3" descr="Main Loop - UML State Diagram (1)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16176" r="15517" b="37356"/>
          <a:stretch/>
        </p:blipFill>
        <p:spPr>
          <a:xfrm>
            <a:off x="1752600" y="1219200"/>
            <a:ext cx="7010400" cy="5386039"/>
          </a:xfrm>
        </p:spPr>
      </p:pic>
    </p:spTree>
    <p:extLst>
      <p:ext uri="{BB962C8B-B14F-4D97-AF65-F5344CB8AC3E}">
        <p14:creationId xmlns:p14="http://schemas.microsoft.com/office/powerpoint/2010/main" val="19186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Window Processing</a:t>
            </a:r>
            <a:endParaRPr lang="en-US" dirty="0"/>
          </a:p>
        </p:txBody>
      </p:sp>
      <p:pic>
        <p:nvPicPr>
          <p:cNvPr id="6" name="Content Placeholder 5" descr="Process data - UML State Diagr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 t="11736" r="5232" b="29261"/>
          <a:stretch/>
        </p:blipFill>
        <p:spPr>
          <a:xfrm>
            <a:off x="1905000" y="1447800"/>
            <a:ext cx="6407381" cy="6161088"/>
          </a:xfrm>
        </p:spPr>
      </p:pic>
    </p:spTree>
    <p:extLst>
      <p:ext uri="{BB962C8B-B14F-4D97-AF65-F5344CB8AC3E}">
        <p14:creationId xmlns:p14="http://schemas.microsoft.com/office/powerpoint/2010/main" val="84570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GPS Jammer Detector</a:t>
            </a:r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00" y="1371600"/>
            <a:ext cx="5178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0" y="1371600"/>
            <a:ext cx="6248400" cy="525780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AU" dirty="0">
                <a:latin typeface="+mj-lt"/>
                <a:ea typeface="SimSun"/>
                <a:cs typeface="Times New Roman"/>
              </a:rPr>
              <a:t>The test scope, focus areas and objectives</a:t>
            </a:r>
            <a:endParaRPr lang="en-US" dirty="0">
              <a:latin typeface="+mj-lt"/>
              <a:ea typeface="SimSun"/>
              <a:cs typeface="Times New Roman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AU" dirty="0" smtClean="0">
                <a:latin typeface="+mj-lt"/>
                <a:ea typeface="SimSun"/>
                <a:cs typeface="Times New Roman"/>
              </a:rPr>
              <a:t>Detail </a:t>
            </a:r>
            <a:r>
              <a:rPr lang="en-AU" dirty="0">
                <a:latin typeface="+mj-lt"/>
                <a:ea typeface="SimSun"/>
                <a:cs typeface="Times New Roman"/>
              </a:rPr>
              <a:t>the approach and strategy for testing of the solution</a:t>
            </a:r>
            <a:endParaRPr lang="en-US" dirty="0">
              <a:latin typeface="+mj-lt"/>
              <a:ea typeface="SimSun"/>
              <a:cs typeface="Times New Roman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AU" dirty="0" smtClean="0">
                <a:latin typeface="+mj-lt"/>
                <a:ea typeface="SimSun"/>
                <a:cs typeface="Times New Roman"/>
              </a:rPr>
              <a:t>Explain </a:t>
            </a:r>
            <a:r>
              <a:rPr lang="en-AU" dirty="0">
                <a:latin typeface="+mj-lt"/>
                <a:ea typeface="SimSun"/>
                <a:cs typeface="Times New Roman"/>
              </a:rPr>
              <a:t>the execution, results documentation and review of the testing</a:t>
            </a:r>
            <a:endParaRPr lang="en-US" dirty="0">
              <a:latin typeface="+mj-lt"/>
              <a:ea typeface="SimSun"/>
              <a:cs typeface="Times New Roman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AU" dirty="0" smtClean="0">
                <a:latin typeface="+mj-lt"/>
                <a:ea typeface="SimSun"/>
                <a:cs typeface="Times New Roman"/>
              </a:rPr>
              <a:t>Any </a:t>
            </a:r>
            <a:r>
              <a:rPr lang="en-AU" dirty="0">
                <a:latin typeface="+mj-lt"/>
                <a:ea typeface="SimSun"/>
                <a:cs typeface="Times New Roman"/>
              </a:rPr>
              <a:t>risks, issues, assumptions and test dependencies</a:t>
            </a:r>
            <a:endParaRPr lang="en-US" dirty="0">
              <a:latin typeface="+mj-lt"/>
              <a:ea typeface="SimSun"/>
              <a:cs typeface="Times New Roman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AU" dirty="0">
                <a:latin typeface="+mj-lt"/>
                <a:ea typeface="SimSun"/>
                <a:cs typeface="Times New Roman"/>
              </a:rPr>
              <a:t>The test schedule and major </a:t>
            </a:r>
            <a:r>
              <a:rPr lang="en-AU" dirty="0" smtClean="0">
                <a:latin typeface="+mj-lt"/>
                <a:ea typeface="SimSun"/>
                <a:cs typeface="Times New Roman"/>
              </a:rPr>
              <a:t>milestones</a:t>
            </a:r>
            <a:endParaRPr lang="en-US" dirty="0" smtClean="0">
              <a:latin typeface="+mj-lt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15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Jamming?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Taxi Drivers</a:t>
            </a:r>
          </a:p>
          <a:p>
            <a:pPr lvl="1"/>
            <a:r>
              <a:rPr lang="en-US" dirty="0" smtClean="0"/>
              <a:t>Use GPS Jammers In order to report false locations in order to obtain more fares.</a:t>
            </a:r>
          </a:p>
          <a:p>
            <a:r>
              <a:rPr lang="en-US" dirty="0" smtClean="0"/>
              <a:t>Truck Drivers</a:t>
            </a:r>
          </a:p>
          <a:p>
            <a:pPr lvl="1"/>
            <a:r>
              <a:rPr lang="en-US" dirty="0" smtClean="0"/>
              <a:t>Use GPS Jammers to hide their driving times.</a:t>
            </a:r>
          </a:p>
          <a:p>
            <a:r>
              <a:rPr lang="en-US" dirty="0" smtClean="0"/>
              <a:t>Criminals</a:t>
            </a:r>
          </a:p>
          <a:p>
            <a:pPr lvl="1"/>
            <a:r>
              <a:rPr lang="en-US" dirty="0" smtClean="0"/>
              <a:t>Use GPS jammers to hide the location of a stolen vehicle.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Process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771" y="2262376"/>
            <a:ext cx="5942858" cy="3019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5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Testing Performed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371600"/>
            <a:ext cx="6248400" cy="525780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a typeface="SimSun"/>
                <a:cs typeface="Times New Roman"/>
              </a:rPr>
              <a:t>Input (read files)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ea typeface="SimSun"/>
              <a:cs typeface="Times New Roman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a typeface="SimSun"/>
                <a:cs typeface="Times New Roman"/>
              </a:rPr>
              <a:t>Output (write/store files)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>
              <a:ea typeface="SimSun"/>
              <a:cs typeface="Times New Roman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a typeface="SimSun"/>
                <a:cs typeface="Times New Roman"/>
              </a:rPr>
              <a:t>System Performance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>
              <a:ea typeface="SimSun"/>
              <a:cs typeface="Times New Roman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a typeface="SimSun"/>
              </a:rPr>
              <a:t>Algorithm Verification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5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Approach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68801"/>
            <a:ext cx="6248400" cy="70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0" y="27432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enerate test inputs (requests) for testing of FPGA implementation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White box testing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Black box testing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041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Not Tested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Times New Roman" panose="02020603050405020304" pitchFamily="18" charset="0"/>
              </a:rPr>
              <a:t>FPGA </a:t>
            </a:r>
            <a:r>
              <a:rPr lang="en-US" dirty="0">
                <a:cs typeface="Times New Roman" panose="02020603050405020304" pitchFamily="18" charset="0"/>
              </a:rPr>
              <a:t>connectivity with the third party </a:t>
            </a:r>
            <a:r>
              <a:rPr lang="en-US" dirty="0" smtClean="0">
                <a:cs typeface="Times New Roman" panose="02020603050405020304" pitchFamily="18" charset="0"/>
              </a:rPr>
              <a:t>system (Receiver) </a:t>
            </a:r>
            <a:r>
              <a:rPr lang="en-US" dirty="0">
                <a:cs typeface="Times New Roman" panose="02020603050405020304" pitchFamily="18" charset="0"/>
              </a:rPr>
              <a:t>was not </a:t>
            </a:r>
            <a:r>
              <a:rPr lang="en-US" dirty="0" smtClean="0">
                <a:cs typeface="Times New Roman" panose="02020603050405020304" pitchFamily="18" charset="0"/>
              </a:rPr>
              <a:t>tested</a:t>
            </a:r>
          </a:p>
          <a:p>
            <a:pPr marL="0" indent="0">
              <a:buNone/>
            </a:pPr>
            <a:r>
              <a:rPr lang="en-US" dirty="0" smtClean="0">
                <a:cs typeface="Times New Roman" panose="02020603050405020304" pitchFamily="18" charset="0"/>
              </a:rPr>
              <a:t>Why</a:t>
            </a:r>
          </a:p>
          <a:p>
            <a:pPr marL="400050" lvl="1" indent="0">
              <a:buNone/>
            </a:pPr>
            <a:r>
              <a:rPr lang="en-US" sz="2400" dirty="0" smtClean="0">
                <a:cs typeface="Times New Roman" panose="02020603050405020304" pitchFamily="18" charset="0"/>
              </a:rPr>
              <a:t>the </a:t>
            </a:r>
            <a:r>
              <a:rPr lang="en-US" sz="2400" dirty="0">
                <a:cs typeface="Times New Roman" panose="02020603050405020304" pitchFamily="18" charset="0"/>
              </a:rPr>
              <a:t>connectivity could not be established due to some technical limitations. This can be verified during UAT (User Acceptance Testing) where the connectivity is available or can be established.</a:t>
            </a:r>
          </a:p>
        </p:txBody>
      </p:sp>
    </p:spTree>
    <p:extLst>
      <p:ext uri="{BB962C8B-B14F-4D97-AF65-F5344CB8AC3E}">
        <p14:creationId xmlns:p14="http://schemas.microsoft.com/office/powerpoint/2010/main" val="34115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Performed </a:t>
            </a:r>
            <a:br>
              <a:rPr lang="en-US" dirty="0" smtClean="0"/>
            </a:br>
            <a:r>
              <a:rPr lang="en-US" dirty="0" smtClean="0"/>
              <a:t>on Matlab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Set threshold dBm</a:t>
            </a:r>
          </a:p>
          <a:p>
            <a:r>
              <a:rPr lang="en-US" altLang="ko-KR" dirty="0" smtClean="0"/>
              <a:t>Attenuate original signal to noise floor, stepping by small number(user input)</a:t>
            </a:r>
          </a:p>
          <a:p>
            <a:r>
              <a:rPr lang="en-US" altLang="ko-KR" dirty="0" smtClean="0"/>
              <a:t>Compare maximum power of attenuated signal vs. threshold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8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types of jammers are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CW jammers</a:t>
            </a:r>
          </a:p>
          <a:p>
            <a:pPr lvl="1"/>
            <a:r>
              <a:rPr lang="en-US" dirty="0" smtClean="0"/>
              <a:t>Narrow band single frequency use to corrupt data.</a:t>
            </a:r>
          </a:p>
          <a:p>
            <a:r>
              <a:rPr lang="en-US" dirty="0" smtClean="0"/>
              <a:t>Pulse</a:t>
            </a:r>
          </a:p>
          <a:p>
            <a:pPr lvl="1"/>
            <a:r>
              <a:rPr lang="en-US" dirty="0" smtClean="0"/>
              <a:t>Quick pulses to help mask the use of GPS and Prevent signal lock.</a:t>
            </a:r>
          </a:p>
          <a:p>
            <a:r>
              <a:rPr lang="en-US" dirty="0" smtClean="0"/>
              <a:t>Chirp</a:t>
            </a:r>
          </a:p>
          <a:p>
            <a:pPr lvl="1"/>
            <a:r>
              <a:rPr lang="en-US" dirty="0" smtClean="0"/>
              <a:t>CW that changes frequency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0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Chirp Jamming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Occupies the L1 Band (1575.42 MHZ)</a:t>
            </a:r>
          </a:p>
          <a:p>
            <a:r>
              <a:rPr lang="en-US" dirty="0" smtClean="0"/>
              <a:t>Outputs a signal Power of &gt;-65dBm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110485"/>
            <a:ext cx="6248400" cy="306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981080" y="228600"/>
            <a:ext cx="6552720" cy="990360"/>
          </a:xfrm>
          <a:prstGeom prst="rect">
            <a:avLst/>
          </a:prstGeom>
        </p:spPr>
        <p:txBody>
          <a:bodyPr lIns="92160" tIns="46080" rIns="92160" bIns="46080" anchor="b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646B86"/>
                </a:solidFill>
                <a:latin typeface="Verdana"/>
              </a:rPr>
              <a:t>Project outline</a:t>
            </a:r>
            <a:endParaRPr/>
          </a:p>
        </p:txBody>
      </p:sp>
      <p:sp>
        <p:nvSpPr>
          <p:cNvPr id="123" name="TextShape 2"/>
          <p:cNvSpPr txBox="1"/>
          <p:nvPr/>
        </p:nvSpPr>
        <p:spPr>
          <a:xfrm>
            <a:off x="2286000" y="1371600"/>
            <a:ext cx="6248160" cy="4800240"/>
          </a:xfrm>
          <a:prstGeom prst="rect">
            <a:avLst/>
          </a:prstGeom>
        </p:spPr>
        <p:txBody>
          <a:bodyPr lIns="92160" tIns="46080" rIns="92160" bIns="46080"/>
          <a:lstStyle/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latin typeface="Verdana"/>
              </a:rPr>
              <a:t>Marketing </a:t>
            </a:r>
            <a:r>
              <a:rPr lang="en-US" sz="2400" dirty="0" smtClean="0">
                <a:latin typeface="Verdana"/>
              </a:rPr>
              <a:t>Requirement</a:t>
            </a:r>
          </a:p>
          <a:p>
            <a:pPr>
              <a:buSzPct val="45000"/>
            </a:pPr>
            <a:r>
              <a:rPr lang="en-US" sz="2400" dirty="0" smtClean="0">
                <a:latin typeface="Verdana"/>
              </a:rPr>
              <a:t>-must: GPS Jamming signal is present</a:t>
            </a:r>
          </a:p>
          <a:p>
            <a:pPr>
              <a:buSzPct val="45000"/>
            </a:pPr>
            <a:r>
              <a:rPr lang="en-US" sz="2400" dirty="0" smtClean="0">
                <a:latin typeface="Verdana"/>
              </a:rPr>
              <a:t>-should:Be implemented on a FPGA</a:t>
            </a: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latin typeface="Verdana"/>
              </a:rPr>
              <a:t>Design </a:t>
            </a:r>
            <a:r>
              <a:rPr lang="en-US" sz="2400" dirty="0" smtClean="0">
                <a:latin typeface="Verdana"/>
              </a:rPr>
              <a:t>specification</a:t>
            </a:r>
            <a:endParaRPr lang="en-US" dirty="0"/>
          </a:p>
          <a:p>
            <a:pPr>
              <a:buSzPct val="45000"/>
            </a:pPr>
            <a:r>
              <a:rPr lang="en-US" sz="2400" dirty="0" smtClean="0"/>
              <a:t>-Must input IQ Data</a:t>
            </a:r>
          </a:p>
          <a:p>
            <a:pPr>
              <a:buSzPct val="45000"/>
            </a:pPr>
            <a:r>
              <a:rPr lang="en-US" dirty="0" smtClean="0"/>
              <a:t>-</a:t>
            </a:r>
            <a:r>
              <a:rPr lang="en-US" sz="2400" dirty="0" smtClean="0"/>
              <a:t>Must Detect one method of jamming</a:t>
            </a:r>
            <a:endParaRPr sz="2400" dirty="0"/>
          </a:p>
          <a:p>
            <a:pPr>
              <a:buSzPct val="45000"/>
              <a:buFont typeface="StarSymbol"/>
              <a:buChar char="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2220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Jammer Simulations in MATLAB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409131"/>
            <a:ext cx="6400800" cy="21336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Metadata is read from the XML file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IQ data is read into a matrix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Data is transformed and plotted in frequency domain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657600"/>
            <a:ext cx="6096000" cy="29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Algorithm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Increasing the RBW by using smaller FFTs </a:t>
            </a:r>
            <a:r>
              <a:rPr lang="en-US" dirty="0"/>
              <a:t>allow the user to see single peak 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Detector is triggered when the maximum value of the power spectrum crossed some threshold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Once triggered, peak frequencies can be tracked over time to measure chirp rate and bandwidth</a:t>
            </a:r>
          </a:p>
        </p:txBody>
      </p:sp>
    </p:spTree>
    <p:extLst>
      <p:ext uri="{BB962C8B-B14F-4D97-AF65-F5344CB8AC3E}">
        <p14:creationId xmlns:p14="http://schemas.microsoft.com/office/powerpoint/2010/main" val="28459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Jammer 3 Detection Demo 1/2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35" y="2052509"/>
            <a:ext cx="7070265" cy="3891091"/>
          </a:xfrm>
        </p:spPr>
      </p:pic>
    </p:spTree>
    <p:extLst>
      <p:ext uri="{BB962C8B-B14F-4D97-AF65-F5344CB8AC3E}">
        <p14:creationId xmlns:p14="http://schemas.microsoft.com/office/powerpoint/2010/main" val="34246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Jammer 3 Detection Demo 2/2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35" y="2052509"/>
            <a:ext cx="7070265" cy="3891091"/>
          </a:xfrm>
        </p:spPr>
      </p:pic>
    </p:spTree>
    <p:extLst>
      <p:ext uri="{BB962C8B-B14F-4D97-AF65-F5344CB8AC3E}">
        <p14:creationId xmlns:p14="http://schemas.microsoft.com/office/powerpoint/2010/main" val="16440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6207074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333300"/>
        </a:dk1>
        <a:lt1>
          <a:srgbClr val="FFFFFF"/>
        </a:lt1>
        <a:dk2>
          <a:srgbClr val="000000"/>
        </a:dk2>
        <a:lt2>
          <a:srgbClr val="969696"/>
        </a:lt2>
        <a:accent1>
          <a:srgbClr val="E5D58A"/>
        </a:accent1>
        <a:accent2>
          <a:srgbClr val="CCCC00"/>
        </a:accent2>
        <a:accent3>
          <a:srgbClr val="FFFFFF"/>
        </a:accent3>
        <a:accent4>
          <a:srgbClr val="2A2A00"/>
        </a:accent4>
        <a:accent5>
          <a:srgbClr val="F0E7C4"/>
        </a:accent5>
        <a:accent6>
          <a:srgbClr val="B9B900"/>
        </a:accent6>
        <a:hlink>
          <a:srgbClr val="999933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8EA1C0"/>
        </a:lt1>
        <a:dk2>
          <a:srgbClr val="FFFFFF"/>
        </a:dk2>
        <a:lt2>
          <a:srgbClr val="5F5F5F"/>
        </a:lt2>
        <a:accent1>
          <a:srgbClr val="B6CDDE"/>
        </a:accent1>
        <a:accent2>
          <a:srgbClr val="8A7CA2"/>
        </a:accent2>
        <a:accent3>
          <a:srgbClr val="C6CDDC"/>
        </a:accent3>
        <a:accent4>
          <a:srgbClr val="000000"/>
        </a:accent4>
        <a:accent5>
          <a:srgbClr val="D7E3EC"/>
        </a:accent5>
        <a:accent6>
          <a:srgbClr val="7D7092"/>
        </a:accent6>
        <a:hlink>
          <a:srgbClr val="336699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333300"/>
        </a:dk1>
        <a:lt1>
          <a:srgbClr val="FFFFFF"/>
        </a:lt1>
        <a:dk2>
          <a:srgbClr val="000000"/>
        </a:dk2>
        <a:lt2>
          <a:srgbClr val="969696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2A2A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F35859F-D2B8-4F9D-A785-D0E1949E59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 presentation</Template>
  <TotalTime>1483</TotalTime>
  <Words>549</Words>
  <Application>Microsoft Office PowerPoint</Application>
  <PresentationFormat>On-screen Show (4:3)</PresentationFormat>
  <Paragraphs>107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SimSun</vt:lpstr>
      <vt:lpstr>StarSymbol</vt:lpstr>
      <vt:lpstr>Arial</vt:lpstr>
      <vt:lpstr>Calibri</vt:lpstr>
      <vt:lpstr>Times New Roman</vt:lpstr>
      <vt:lpstr>Verdana</vt:lpstr>
      <vt:lpstr>Wingdings</vt:lpstr>
      <vt:lpstr>06207074</vt:lpstr>
      <vt:lpstr>GPS Jamming Detection </vt:lpstr>
      <vt:lpstr>Who Is Jamming?</vt:lpstr>
      <vt:lpstr>What types of jammers are there?</vt:lpstr>
      <vt:lpstr>Chirp Jamming</vt:lpstr>
      <vt:lpstr>PowerPoint Presentation</vt:lpstr>
      <vt:lpstr>Jammer Simulations in MATLAB</vt:lpstr>
      <vt:lpstr>Detector Algorithm Design</vt:lpstr>
      <vt:lpstr>Jammer 3 Detection Demo 1/2</vt:lpstr>
      <vt:lpstr>Jammer 3 Detection Demo 2/2 </vt:lpstr>
      <vt:lpstr>Jammer 4 Detection Demo 1/2</vt:lpstr>
      <vt:lpstr>Jammer 4 Detection Demo 2/2</vt:lpstr>
      <vt:lpstr>Hardware Design</vt:lpstr>
      <vt:lpstr>Hardware Design </vt:lpstr>
      <vt:lpstr>Client Program</vt:lpstr>
      <vt:lpstr>FPGA Software</vt:lpstr>
      <vt:lpstr>Main Program Loop</vt:lpstr>
      <vt:lpstr>Window Processing</vt:lpstr>
      <vt:lpstr>GPS Jammer Detector</vt:lpstr>
      <vt:lpstr>Test Plan</vt:lpstr>
      <vt:lpstr>Testing Process</vt:lpstr>
      <vt:lpstr>Types of Testing Performed</vt:lpstr>
      <vt:lpstr>Test Approach</vt:lpstr>
      <vt:lpstr>Items Not Tested</vt:lpstr>
      <vt:lpstr>Testing Performed  on Matlab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Jamming Detection</dc:title>
  <dc:creator>Devin Lorenzen</dc:creator>
  <cp:keywords/>
  <cp:lastModifiedBy>Devin Lorenzen</cp:lastModifiedBy>
  <cp:revision>7</cp:revision>
  <cp:lastPrinted>1601-01-01T00:00:00Z</cp:lastPrinted>
  <dcterms:created xsi:type="dcterms:W3CDTF">2015-06-11T20:04:15Z</dcterms:created>
  <dcterms:modified xsi:type="dcterms:W3CDTF">2015-06-12T20:47:45Z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TC062070741033</vt:lpwstr>
  </property>
</Properties>
</file>